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sldIdLst>
    <p:sldId id="256" r:id="rId2"/>
    <p:sldId id="258" r:id="rId3"/>
    <p:sldId id="280" r:id="rId4"/>
    <p:sldId id="262" r:id="rId5"/>
    <p:sldId id="257" r:id="rId6"/>
    <p:sldId id="261" r:id="rId7"/>
    <p:sldId id="263" r:id="rId8"/>
    <p:sldId id="259" r:id="rId9"/>
    <p:sldId id="267" r:id="rId10"/>
    <p:sldId id="268" r:id="rId11"/>
    <p:sldId id="269" r:id="rId12"/>
    <p:sldId id="270" r:id="rId13"/>
    <p:sldId id="272" r:id="rId14"/>
    <p:sldId id="271" r:id="rId15"/>
    <p:sldId id="273" r:id="rId16"/>
    <p:sldId id="274" r:id="rId17"/>
    <p:sldId id="275" r:id="rId18"/>
    <p:sldId id="276" r:id="rId19"/>
    <p:sldId id="277"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5B2C2-4AA9-4BEB-91CC-D08B610671F9}" v="3" dt="2022-12-02T17:40:44.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40" d="100"/>
          <a:sy n="140" d="100"/>
        </p:scale>
        <p:origin x="-221" y="-7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on Lobo" userId="a1ecf86abe20b9f8" providerId="LiveId" clId="{1365B2C2-4AA9-4BEB-91CC-D08B610671F9}"/>
    <pc:docChg chg="undo custSel modSld sldOrd">
      <pc:chgData name="Sharon Lobo" userId="a1ecf86abe20b9f8" providerId="LiveId" clId="{1365B2C2-4AA9-4BEB-91CC-D08B610671F9}" dt="2022-12-02T18:33:07.247" v="1117" actId="20577"/>
      <pc:docMkLst>
        <pc:docMk/>
      </pc:docMkLst>
      <pc:sldChg chg="modSp mod ord">
        <pc:chgData name="Sharon Lobo" userId="a1ecf86abe20b9f8" providerId="LiveId" clId="{1365B2C2-4AA9-4BEB-91CC-D08B610671F9}" dt="2022-12-02T18:08:46.765" v="1021"/>
        <pc:sldMkLst>
          <pc:docMk/>
          <pc:sldMk cId="2026144557" sldId="257"/>
        </pc:sldMkLst>
        <pc:spChg chg="mod">
          <ac:chgData name="Sharon Lobo" userId="a1ecf86abe20b9f8" providerId="LiveId" clId="{1365B2C2-4AA9-4BEB-91CC-D08B610671F9}" dt="2022-12-02T17:44:45.029" v="1017" actId="1076"/>
          <ac:spMkLst>
            <pc:docMk/>
            <pc:sldMk cId="2026144557" sldId="257"/>
            <ac:spMk id="3" creationId="{1BDA096B-1381-923F-8460-353214307AD5}"/>
          </ac:spMkLst>
        </pc:spChg>
      </pc:sldChg>
      <pc:sldChg chg="modSp mod">
        <pc:chgData name="Sharon Lobo" userId="a1ecf86abe20b9f8" providerId="LiveId" clId="{1365B2C2-4AA9-4BEB-91CC-D08B610671F9}" dt="2022-12-02T17:22:39.042" v="481" actId="1076"/>
        <pc:sldMkLst>
          <pc:docMk/>
          <pc:sldMk cId="545023935" sldId="258"/>
        </pc:sldMkLst>
        <pc:spChg chg="mod">
          <ac:chgData name="Sharon Lobo" userId="a1ecf86abe20b9f8" providerId="LiveId" clId="{1365B2C2-4AA9-4BEB-91CC-D08B610671F9}" dt="2022-12-02T17:22:39.042" v="481" actId="1076"/>
          <ac:spMkLst>
            <pc:docMk/>
            <pc:sldMk cId="545023935" sldId="258"/>
            <ac:spMk id="3" creationId="{EA16A110-5D74-0FFC-F761-6FB110909050}"/>
          </ac:spMkLst>
        </pc:spChg>
      </pc:sldChg>
      <pc:sldChg chg="modSp mod ord">
        <pc:chgData name="Sharon Lobo" userId="a1ecf86abe20b9f8" providerId="LiveId" clId="{1365B2C2-4AA9-4BEB-91CC-D08B610671F9}" dt="2022-12-02T18:32:16.034" v="1109" actId="33524"/>
        <pc:sldMkLst>
          <pc:docMk/>
          <pc:sldMk cId="199777750" sldId="259"/>
        </pc:sldMkLst>
        <pc:spChg chg="mod">
          <ac:chgData name="Sharon Lobo" userId="a1ecf86abe20b9f8" providerId="LiveId" clId="{1365B2C2-4AA9-4BEB-91CC-D08B610671F9}" dt="2022-12-02T18:32:16.034" v="1109" actId="33524"/>
          <ac:spMkLst>
            <pc:docMk/>
            <pc:sldMk cId="199777750" sldId="259"/>
            <ac:spMk id="2" creationId="{5CAFFB7B-9183-8212-9FC8-8A5FEBFE0F6D}"/>
          </ac:spMkLst>
        </pc:spChg>
      </pc:sldChg>
      <pc:sldChg chg="modSp mod">
        <pc:chgData name="Sharon Lobo" userId="a1ecf86abe20b9f8" providerId="LiveId" clId="{1365B2C2-4AA9-4BEB-91CC-D08B610671F9}" dt="2022-12-02T18:22:59.350" v="1081" actId="20577"/>
        <pc:sldMkLst>
          <pc:docMk/>
          <pc:sldMk cId="130832389" sldId="270"/>
        </pc:sldMkLst>
        <pc:spChg chg="mod">
          <ac:chgData name="Sharon Lobo" userId="a1ecf86abe20b9f8" providerId="LiveId" clId="{1365B2C2-4AA9-4BEB-91CC-D08B610671F9}" dt="2022-12-02T18:22:59.350" v="1081" actId="20577"/>
          <ac:spMkLst>
            <pc:docMk/>
            <pc:sldMk cId="130832389" sldId="270"/>
            <ac:spMk id="3" creationId="{09191C37-CBAD-ED7F-EE51-393CD8F3C981}"/>
          </ac:spMkLst>
        </pc:spChg>
      </pc:sldChg>
      <pc:sldChg chg="modSp mod">
        <pc:chgData name="Sharon Lobo" userId="a1ecf86abe20b9f8" providerId="LiveId" clId="{1365B2C2-4AA9-4BEB-91CC-D08B610671F9}" dt="2022-12-02T18:33:07.247" v="1117" actId="20577"/>
        <pc:sldMkLst>
          <pc:docMk/>
          <pc:sldMk cId="1984906504" sldId="272"/>
        </pc:sldMkLst>
        <pc:spChg chg="mod">
          <ac:chgData name="Sharon Lobo" userId="a1ecf86abe20b9f8" providerId="LiveId" clId="{1365B2C2-4AA9-4BEB-91CC-D08B610671F9}" dt="2022-12-02T18:33:07.247" v="1117" actId="20577"/>
          <ac:spMkLst>
            <pc:docMk/>
            <pc:sldMk cId="1984906504" sldId="272"/>
            <ac:spMk id="3" creationId="{7958C5C3-841D-229C-AB48-E993CE68DB8B}"/>
          </ac:spMkLst>
        </pc:spChg>
      </pc:sldChg>
      <pc:sldChg chg="addSp delSp modSp mod">
        <pc:chgData name="Sharon Lobo" userId="a1ecf86abe20b9f8" providerId="LiveId" clId="{1365B2C2-4AA9-4BEB-91CC-D08B610671F9}" dt="2022-12-02T18:31:55.706" v="1100" actId="33524"/>
        <pc:sldMkLst>
          <pc:docMk/>
          <pc:sldMk cId="614548722" sldId="273"/>
        </pc:sldMkLst>
        <pc:spChg chg="mod">
          <ac:chgData name="Sharon Lobo" userId="a1ecf86abe20b9f8" providerId="LiveId" clId="{1365B2C2-4AA9-4BEB-91CC-D08B610671F9}" dt="2022-12-02T18:31:55.706" v="1100" actId="33524"/>
          <ac:spMkLst>
            <pc:docMk/>
            <pc:sldMk cId="614548722" sldId="273"/>
            <ac:spMk id="2" creationId="{03772A6B-395D-D67C-CBE2-3CA348C0CBDD}"/>
          </ac:spMkLst>
        </pc:spChg>
        <pc:picChg chg="del mod">
          <ac:chgData name="Sharon Lobo" userId="a1ecf86abe20b9f8" providerId="LiveId" clId="{1365B2C2-4AA9-4BEB-91CC-D08B610671F9}" dt="2022-12-02T17:38:08.390" v="885" actId="478"/>
          <ac:picMkLst>
            <pc:docMk/>
            <pc:sldMk cId="614548722" sldId="273"/>
            <ac:picMk id="3" creationId="{B916938D-71DD-CB9B-30CD-0D7CF91227E6}"/>
          </ac:picMkLst>
        </pc:picChg>
        <pc:picChg chg="add del mod">
          <ac:chgData name="Sharon Lobo" userId="a1ecf86abe20b9f8" providerId="LiveId" clId="{1365B2C2-4AA9-4BEB-91CC-D08B610671F9}" dt="2022-12-02T17:38:35.598" v="892" actId="478"/>
          <ac:picMkLst>
            <pc:docMk/>
            <pc:sldMk cId="614548722" sldId="273"/>
            <ac:picMk id="4" creationId="{0DF9691C-B741-4F48-E120-60DC758CCE94}"/>
          </ac:picMkLst>
        </pc:picChg>
        <pc:picChg chg="add mod">
          <ac:chgData name="Sharon Lobo" userId="a1ecf86abe20b9f8" providerId="LiveId" clId="{1365B2C2-4AA9-4BEB-91CC-D08B610671F9}" dt="2022-12-02T17:38:32.707" v="891" actId="14100"/>
          <ac:picMkLst>
            <pc:docMk/>
            <pc:sldMk cId="614548722" sldId="273"/>
            <ac:picMk id="5" creationId="{35297D73-B7F1-EBFA-53ED-EB5B98B320F1}"/>
          </ac:picMkLst>
        </pc:picChg>
        <pc:picChg chg="add mod">
          <ac:chgData name="Sharon Lobo" userId="a1ecf86abe20b9f8" providerId="LiveId" clId="{1365B2C2-4AA9-4BEB-91CC-D08B610671F9}" dt="2022-12-02T17:40:53.990" v="895" actId="14100"/>
          <ac:picMkLst>
            <pc:docMk/>
            <pc:sldMk cId="614548722" sldId="273"/>
            <ac:picMk id="6" creationId="{CDCE396E-722E-8039-69D8-AA363668A15D}"/>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07378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918488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56019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16265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44103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1691109-F4F8-4597-962C-A4F4B7960636}"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668520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1691109-F4F8-4597-962C-A4F4B7960636}"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95660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71030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75179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742889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5341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91109-F4F8-4597-962C-A4F4B7960636}"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31547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691109-F4F8-4597-962C-A4F4B7960636}"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23861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691109-F4F8-4597-962C-A4F4B7960636}"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885867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1691109-F4F8-4597-962C-A4F4B7960636}"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41141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468427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29468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1691109-F4F8-4597-962C-A4F4B7960636}" type="datetimeFigureOut">
              <a:rPr lang="en-US" smtClean="0"/>
              <a:t>12/2/2022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7C7FAD9F-AEE9-406E-B720-57D2B9DB2816}" type="slidenum">
              <a:rPr lang="en-US" smtClean="0"/>
              <a:t>‹#›</a:t>
            </a:fld>
            <a:endParaRPr lang="en-US"/>
          </a:p>
        </p:txBody>
      </p:sp>
    </p:spTree>
    <p:extLst>
      <p:ext uri="{BB962C8B-B14F-4D97-AF65-F5344CB8AC3E}">
        <p14:creationId xmlns:p14="http://schemas.microsoft.com/office/powerpoint/2010/main" val="2745282544"/>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C6C38513-A84D-3E72-BD23-517974F50014}"/>
              </a:ext>
            </a:extLst>
          </p:cNvPr>
          <p:cNvPicPr>
            <a:picLocks noChangeAspect="1"/>
          </p:cNvPicPr>
          <p:nvPr/>
        </p:nvPicPr>
        <p:blipFill rotWithShape="1">
          <a:blip r:embed="rId2"/>
          <a:srcRect t="23391" r="9091"/>
          <a:stretch/>
        </p:blipFill>
        <p:spPr>
          <a:xfrm>
            <a:off x="72209" y="-21806"/>
            <a:ext cx="12191980" cy="6857990"/>
          </a:xfrm>
          <a:prstGeom prst="rect">
            <a:avLst/>
          </a:prstGeom>
        </p:spPr>
      </p:pic>
      <p:sp>
        <p:nvSpPr>
          <p:cNvPr id="2" name="Title 1">
            <a:extLst>
              <a:ext uri="{FF2B5EF4-FFF2-40B4-BE49-F238E27FC236}">
                <a16:creationId xmlns:a16="http://schemas.microsoft.com/office/drawing/2014/main" id="{6360F5D7-C988-174E-A237-52CA73B0E704}"/>
              </a:ext>
            </a:extLst>
          </p:cNvPr>
          <p:cNvSpPr>
            <a:spLocks noGrp="1"/>
          </p:cNvSpPr>
          <p:nvPr>
            <p:ph type="ctrTitle"/>
          </p:nvPr>
        </p:nvSpPr>
        <p:spPr>
          <a:xfrm>
            <a:off x="1051560" y="2612367"/>
            <a:ext cx="9966960" cy="3017156"/>
          </a:xfrm>
        </p:spPr>
        <p:txBody>
          <a:bodyPr>
            <a:normAutofit/>
          </a:bodyPr>
          <a:lstStyle/>
          <a:p>
            <a:r>
              <a:rPr lang="en-US" dirty="0"/>
              <a:t>Popular movie datasets</a:t>
            </a:r>
          </a:p>
        </p:txBody>
      </p:sp>
      <p:sp>
        <p:nvSpPr>
          <p:cNvPr id="3" name="Subtitle 2">
            <a:extLst>
              <a:ext uri="{FF2B5EF4-FFF2-40B4-BE49-F238E27FC236}">
                <a16:creationId xmlns:a16="http://schemas.microsoft.com/office/drawing/2014/main" id="{EA523B1D-1F3D-EC91-AAD5-2FED6B8B657D}"/>
              </a:ext>
            </a:extLst>
          </p:cNvPr>
          <p:cNvSpPr>
            <a:spLocks noGrp="1"/>
          </p:cNvSpPr>
          <p:nvPr>
            <p:ph type="subTitle" idx="1"/>
          </p:nvPr>
        </p:nvSpPr>
        <p:spPr>
          <a:xfrm>
            <a:off x="1069848" y="5565117"/>
            <a:ext cx="7891272" cy="620015"/>
          </a:xfrm>
          <a:ln>
            <a:noFill/>
          </a:ln>
        </p:spPr>
        <p:txBody>
          <a:bodyPr>
            <a:normAutofit/>
          </a:bodyPr>
          <a:lstStyle/>
          <a:p>
            <a:r>
              <a:rPr lang="en-US" dirty="0">
                <a:solidFill>
                  <a:srgbClr val="FF0000"/>
                </a:solidFill>
              </a:rPr>
              <a:t>Group - 6</a:t>
            </a:r>
          </a:p>
        </p:txBody>
      </p:sp>
      <p:sp>
        <p:nvSpPr>
          <p:cNvPr id="5" name="TextBox 4">
            <a:extLst>
              <a:ext uri="{FF2B5EF4-FFF2-40B4-BE49-F238E27FC236}">
                <a16:creationId xmlns:a16="http://schemas.microsoft.com/office/drawing/2014/main" id="{E9553451-9526-B46C-14CC-5ABE10E9138B}"/>
              </a:ext>
            </a:extLst>
          </p:cNvPr>
          <p:cNvSpPr txBox="1"/>
          <p:nvPr/>
        </p:nvSpPr>
        <p:spPr>
          <a:xfrm>
            <a:off x="9958721" y="76087"/>
            <a:ext cx="1988598" cy="1477328"/>
          </a:xfrm>
          <a:prstGeom prst="rect">
            <a:avLst/>
          </a:prstGeom>
          <a:noFill/>
        </p:spPr>
        <p:txBody>
          <a:bodyPr wrap="square" rtlCol="0">
            <a:spAutoFit/>
          </a:bodyPr>
          <a:lstStyle/>
          <a:p>
            <a:pPr algn="just"/>
            <a:r>
              <a:rPr lang="en-US" dirty="0">
                <a:solidFill>
                  <a:srgbClr val="FF0000"/>
                </a:solidFill>
              </a:rPr>
              <a:t>Group Members:</a:t>
            </a:r>
          </a:p>
          <a:p>
            <a:pPr algn="just"/>
            <a:r>
              <a:rPr lang="en-US" dirty="0"/>
              <a:t>Meghna Godbole </a:t>
            </a:r>
          </a:p>
          <a:p>
            <a:pPr algn="just"/>
            <a:r>
              <a:rPr lang="en-US" dirty="0"/>
              <a:t>Sharon Lobo</a:t>
            </a:r>
          </a:p>
          <a:p>
            <a:pPr algn="just"/>
            <a:r>
              <a:rPr lang="en-US" dirty="0"/>
              <a:t>Shubhrata Gupta</a:t>
            </a:r>
          </a:p>
          <a:p>
            <a:pPr algn="just"/>
            <a:r>
              <a:rPr lang="en-US" dirty="0"/>
              <a:t>Uzma Shah</a:t>
            </a:r>
          </a:p>
        </p:txBody>
      </p:sp>
    </p:spTree>
    <p:extLst>
      <p:ext uri="{BB962C8B-B14F-4D97-AF65-F5344CB8AC3E}">
        <p14:creationId xmlns:p14="http://schemas.microsoft.com/office/powerpoint/2010/main" val="88282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30788-3D20-E415-C7D3-9F550DB38255}"/>
              </a:ext>
            </a:extLst>
          </p:cNvPr>
          <p:cNvSpPr txBox="1"/>
          <p:nvPr/>
        </p:nvSpPr>
        <p:spPr>
          <a:xfrm>
            <a:off x="982494" y="904672"/>
            <a:ext cx="9046723"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2. How are the movie trends changing every 20 years? </a:t>
            </a:r>
            <a:endParaRPr lang="en-US" dirty="0"/>
          </a:p>
        </p:txBody>
      </p:sp>
      <p:pic>
        <p:nvPicPr>
          <p:cNvPr id="3" name="Picture 2" descr="Chart, line chart&#10;&#10;Description automatically generated">
            <a:extLst>
              <a:ext uri="{FF2B5EF4-FFF2-40B4-BE49-F238E27FC236}">
                <a16:creationId xmlns:a16="http://schemas.microsoft.com/office/drawing/2014/main" id="{0DF00A52-14F5-CF67-38E5-510C3ABF08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3595" y="1948260"/>
            <a:ext cx="5288984" cy="37490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EE71EB8-9036-B216-B1A8-4E8409AB6104}"/>
              </a:ext>
            </a:extLst>
          </p:cNvPr>
          <p:cNvPicPr>
            <a:picLocks noChangeAspect="1"/>
          </p:cNvPicPr>
          <p:nvPr/>
        </p:nvPicPr>
        <p:blipFill rotWithShape="1">
          <a:blip r:embed="rId3"/>
          <a:srcRect b="4841"/>
          <a:stretch/>
        </p:blipFill>
        <p:spPr bwMode="auto">
          <a:xfrm>
            <a:off x="464566" y="1815095"/>
            <a:ext cx="5755124" cy="40175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8823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FE8D2-36F8-4849-2851-9753AC03F17A}"/>
              </a:ext>
            </a:extLst>
          </p:cNvPr>
          <p:cNvSpPr txBox="1"/>
          <p:nvPr/>
        </p:nvSpPr>
        <p:spPr>
          <a:xfrm>
            <a:off x="1274323" y="875489"/>
            <a:ext cx="7665396"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3. What is the spread of audience ratings across various genres? </a:t>
            </a:r>
          </a:p>
          <a:p>
            <a:endParaRPr lang="en-US" dirty="0"/>
          </a:p>
        </p:txBody>
      </p:sp>
      <p:pic>
        <p:nvPicPr>
          <p:cNvPr id="3" name="Picture 2" descr="Graphical user interface, application&#10;&#10;Description automatically generated">
            <a:extLst>
              <a:ext uri="{FF2B5EF4-FFF2-40B4-BE49-F238E27FC236}">
                <a16:creationId xmlns:a16="http://schemas.microsoft.com/office/drawing/2014/main" id="{DDEB456A-BBE7-09DB-C799-9119B316246C}"/>
              </a:ext>
            </a:extLst>
          </p:cNvPr>
          <p:cNvPicPr>
            <a:picLocks noChangeAspect="1"/>
          </p:cNvPicPr>
          <p:nvPr/>
        </p:nvPicPr>
        <p:blipFill rotWithShape="1">
          <a:blip r:embed="rId2"/>
          <a:srcRect l="4622" t="25055" r="25368" b="5158"/>
          <a:stretch/>
        </p:blipFill>
        <p:spPr bwMode="auto">
          <a:xfrm>
            <a:off x="344519" y="1661016"/>
            <a:ext cx="6198011" cy="4206240"/>
          </a:xfrm>
          <a:prstGeom prst="rect">
            <a:avLst/>
          </a:prstGeom>
          <a:ln>
            <a:noFill/>
          </a:ln>
          <a:extLst>
            <a:ext uri="{53640926-AAD7-44D8-BBD7-CCE9431645EC}">
              <a14:shadowObscured xmlns:a14="http://schemas.microsoft.com/office/drawing/2010/main"/>
            </a:ext>
          </a:extLst>
        </p:spPr>
      </p:pic>
      <p:pic>
        <p:nvPicPr>
          <p:cNvPr id="4" name="Picture 3" descr="Chart, bar chart&#10;&#10;Description automatically generated">
            <a:extLst>
              <a:ext uri="{FF2B5EF4-FFF2-40B4-BE49-F238E27FC236}">
                <a16:creationId xmlns:a16="http://schemas.microsoft.com/office/drawing/2014/main" id="{E717B130-C5D1-E58C-05EE-001E33D2B0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7569" y="1661016"/>
            <a:ext cx="5285535" cy="4206240"/>
          </a:xfrm>
          <a:prstGeom prst="rect">
            <a:avLst/>
          </a:prstGeom>
        </p:spPr>
      </p:pic>
    </p:spTree>
    <p:extLst>
      <p:ext uri="{BB962C8B-B14F-4D97-AF65-F5344CB8AC3E}">
        <p14:creationId xmlns:p14="http://schemas.microsoft.com/office/powerpoint/2010/main" val="2854910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191C37-CBAD-ED7F-EE51-393CD8F3C981}"/>
              </a:ext>
            </a:extLst>
          </p:cNvPr>
          <p:cNvSpPr txBox="1"/>
          <p:nvPr/>
        </p:nvSpPr>
        <p:spPr>
          <a:xfrm>
            <a:off x="1206230" y="856034"/>
            <a:ext cx="9056451" cy="923330"/>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4. In the year 1930 - 1931, out of the top-rated movies (with 5-star ratings) which tag is the most relevant to the title? </a:t>
            </a:r>
          </a:p>
          <a:p>
            <a:endParaRPr lang="en-US" dirty="0"/>
          </a:p>
        </p:txBody>
      </p:sp>
      <p:pic>
        <p:nvPicPr>
          <p:cNvPr id="10" name="Picture 9" descr="Scatter chart&#10;&#10;Description automatically generated with medium confidence">
            <a:extLst>
              <a:ext uri="{FF2B5EF4-FFF2-40B4-BE49-F238E27FC236}">
                <a16:creationId xmlns:a16="http://schemas.microsoft.com/office/drawing/2014/main" id="{A77B630D-3AC4-B8AF-E2E8-0C51B5D74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0240" y="1832517"/>
            <a:ext cx="5469268" cy="402336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F7985DAB-C46D-2B65-2599-BF584D56512B}"/>
              </a:ext>
            </a:extLst>
          </p:cNvPr>
          <p:cNvPicPr>
            <a:picLocks/>
          </p:cNvPicPr>
          <p:nvPr/>
        </p:nvPicPr>
        <p:blipFill rotWithShape="1">
          <a:blip r:embed="rId3"/>
          <a:srcRect l="4580" t="24648" r="25756" b="5599"/>
          <a:stretch/>
        </p:blipFill>
        <p:spPr bwMode="auto">
          <a:xfrm>
            <a:off x="700245" y="1786797"/>
            <a:ext cx="5395755" cy="4114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832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58C5C3-841D-229C-AB48-E993CE68DB8B}"/>
              </a:ext>
            </a:extLst>
          </p:cNvPr>
          <p:cNvSpPr txBox="1"/>
          <p:nvPr/>
        </p:nvSpPr>
        <p:spPr>
          <a:xfrm>
            <a:off x="1488332" y="992221"/>
            <a:ext cx="8589523"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5. What </a:t>
            </a:r>
            <a:r>
              <a:rPr lang="en-US" sz="1800">
                <a:effectLst/>
                <a:latin typeface="Calibri" panose="020F0502020204030204" pitchFamily="34" charset="0"/>
                <a:ea typeface="Calibri" panose="020F0502020204030204" pitchFamily="34" charset="0"/>
                <a:cs typeface="Times New Roman" panose="02020603050405020304" pitchFamily="18" charset="0"/>
              </a:rPr>
              <a:t>is the </a:t>
            </a:r>
            <a:r>
              <a:rPr lang="en-US" sz="1800" dirty="0">
                <a:effectLst/>
                <a:latin typeface="Calibri" panose="020F0502020204030204" pitchFamily="34" charset="0"/>
                <a:ea typeface="Calibri" panose="020F0502020204030204" pitchFamily="34" charset="0"/>
                <a:cs typeface="Times New Roman" panose="02020603050405020304" pitchFamily="18" charset="0"/>
              </a:rPr>
              <a:t>number of tags assigned to a movie? </a:t>
            </a:r>
            <a:endParaRPr lang="en-US" dirty="0"/>
          </a:p>
        </p:txBody>
      </p:sp>
      <p:pic>
        <p:nvPicPr>
          <p:cNvPr id="7" name="Picture 6" descr="Chart, bubble chart&#10;&#10;Description automatically generated">
            <a:extLst>
              <a:ext uri="{FF2B5EF4-FFF2-40B4-BE49-F238E27FC236}">
                <a16:creationId xmlns:a16="http://schemas.microsoft.com/office/drawing/2014/main" id="{959E5FE5-16FF-D31F-91B1-E94C2DC58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5038" y="1871583"/>
            <a:ext cx="5304311" cy="3657600"/>
          </a:xfrm>
          <a:prstGeom prst="rect">
            <a:avLst/>
          </a:prstGeom>
        </p:spPr>
      </p:pic>
      <p:pic>
        <p:nvPicPr>
          <p:cNvPr id="8" name="Picture 7" descr="Graphical user interface, text, application">
            <a:extLst>
              <a:ext uri="{FF2B5EF4-FFF2-40B4-BE49-F238E27FC236}">
                <a16:creationId xmlns:a16="http://schemas.microsoft.com/office/drawing/2014/main" id="{39EBC695-5CB8-2192-BD35-7D4664856779}"/>
              </a:ext>
            </a:extLst>
          </p:cNvPr>
          <p:cNvPicPr>
            <a:picLocks noChangeAspect="1"/>
          </p:cNvPicPr>
          <p:nvPr/>
        </p:nvPicPr>
        <p:blipFill rotWithShape="1">
          <a:blip r:embed="rId3"/>
          <a:srcRect l="5055" t="24905" r="25484" b="5709"/>
          <a:stretch/>
        </p:blipFill>
        <p:spPr bwMode="auto">
          <a:xfrm>
            <a:off x="246640" y="1816985"/>
            <a:ext cx="6269408" cy="3749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84906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9CDF44-969F-69C0-31B0-CC1F830EB7FC}"/>
              </a:ext>
            </a:extLst>
          </p:cNvPr>
          <p:cNvSpPr txBox="1"/>
          <p:nvPr/>
        </p:nvSpPr>
        <p:spPr>
          <a:xfrm>
            <a:off x="1358283" y="798990"/>
            <a:ext cx="8371643"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6</a:t>
            </a:r>
            <a:r>
              <a:rPr lang="en-US" sz="1800" dirty="0">
                <a:effectLst/>
                <a:latin typeface="Calibri" panose="020F0502020204030204" pitchFamily="34" charset="0"/>
                <a:ea typeface="Calibri" panose="020F0502020204030204" pitchFamily="34" charset="0"/>
                <a:cs typeface="Times New Roman" panose="02020603050405020304" pitchFamily="18" charset="0"/>
              </a:rPr>
              <a:t>. What are the top 10 genres of movies that have the highest average ratings?</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5B488B35-D89C-A87F-8EF8-21025A02971D}"/>
              </a:ext>
            </a:extLst>
          </p:cNvPr>
          <p:cNvPicPr>
            <a:picLocks noChangeAspect="1"/>
          </p:cNvPicPr>
          <p:nvPr/>
        </p:nvPicPr>
        <p:blipFill rotWithShape="1">
          <a:blip r:embed="rId2"/>
          <a:srcRect l="4896" t="24902" r="25443" b="5455"/>
          <a:stretch/>
        </p:blipFill>
        <p:spPr bwMode="auto">
          <a:xfrm>
            <a:off x="828773" y="1722246"/>
            <a:ext cx="5545394" cy="4039362"/>
          </a:xfrm>
          <a:prstGeom prst="rect">
            <a:avLst/>
          </a:prstGeom>
          <a:ln>
            <a:noFill/>
          </a:ln>
          <a:extLst>
            <a:ext uri="{53640926-AAD7-44D8-BBD7-CCE9431645EC}">
              <a14:shadowObscured xmlns:a14="http://schemas.microsoft.com/office/drawing/2010/main"/>
            </a:ext>
          </a:extLst>
        </p:spPr>
      </p:pic>
      <p:pic>
        <p:nvPicPr>
          <p:cNvPr id="5" name="Picture 4" descr="A screenshot of a computer&#10;&#10;Description automatically generated with medium confidence">
            <a:extLst>
              <a:ext uri="{FF2B5EF4-FFF2-40B4-BE49-F238E27FC236}">
                <a16:creationId xmlns:a16="http://schemas.microsoft.com/office/drawing/2014/main" id="{5E091D7B-5EEC-7710-F2DF-2B1843AA3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13" y="1722246"/>
            <a:ext cx="5266134" cy="3958249"/>
          </a:xfrm>
          <a:prstGeom prst="rect">
            <a:avLst/>
          </a:prstGeom>
        </p:spPr>
      </p:pic>
    </p:spTree>
    <p:extLst>
      <p:ext uri="{BB962C8B-B14F-4D97-AF65-F5344CB8AC3E}">
        <p14:creationId xmlns:p14="http://schemas.microsoft.com/office/powerpoint/2010/main" val="2371024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772A6B-395D-D67C-CBE2-3CA348C0CBDD}"/>
              </a:ext>
            </a:extLst>
          </p:cNvPr>
          <p:cNvSpPr txBox="1"/>
          <p:nvPr/>
        </p:nvSpPr>
        <p:spPr>
          <a:xfrm>
            <a:off x="1406769" y="1008185"/>
            <a:ext cx="8499231" cy="369332"/>
          </a:xfrm>
          <a:prstGeom prst="rect">
            <a:avLst/>
          </a:prstGeom>
          <a:noFill/>
        </p:spPr>
        <p:txBody>
          <a:bodyPr wrap="square" rtlCol="0">
            <a:spAutoFit/>
          </a:bodyPr>
          <a:lstStyle/>
          <a:p>
            <a:r>
              <a:rPr lang="en-US" dirty="0"/>
              <a:t>7. </a:t>
            </a:r>
            <a:r>
              <a:rPr lang="en-US" sz="1800" dirty="0">
                <a:effectLst/>
                <a:latin typeface="Calibri" panose="020F0502020204030204" pitchFamily="34" charset="0"/>
                <a:ea typeface="Calibri" panose="020F0502020204030204" pitchFamily="34" charset="0"/>
                <a:cs typeface="Times New Roman" panose="02020603050405020304" pitchFamily="18" charset="0"/>
              </a:rPr>
              <a:t>What are the top-rated movies in each genre?</a:t>
            </a:r>
            <a:endParaRPr lang="en-US" dirty="0"/>
          </a:p>
        </p:txBody>
      </p:sp>
      <p:pic>
        <p:nvPicPr>
          <p:cNvPr id="5" name="Picture 4" descr="Graphical user interface&#10;&#10;Description automatically generated">
            <a:extLst>
              <a:ext uri="{FF2B5EF4-FFF2-40B4-BE49-F238E27FC236}">
                <a16:creationId xmlns:a16="http://schemas.microsoft.com/office/drawing/2014/main" id="{35297D73-B7F1-EBFA-53ED-EB5B98B320F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464" y="1804375"/>
            <a:ext cx="6199638" cy="3876577"/>
          </a:xfrm>
          <a:prstGeom prst="rect">
            <a:avLst/>
          </a:prstGeom>
          <a:noFill/>
          <a:ln>
            <a:noFill/>
          </a:ln>
        </p:spPr>
      </p:pic>
      <p:pic>
        <p:nvPicPr>
          <p:cNvPr id="6" name="Picture 5" descr="Chart&#10;&#10;Description automatically generated">
            <a:extLst>
              <a:ext uri="{FF2B5EF4-FFF2-40B4-BE49-F238E27FC236}">
                <a16:creationId xmlns:a16="http://schemas.microsoft.com/office/drawing/2014/main" id="{CDCE396E-722E-8039-69D8-AA363668A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3865" y="1804375"/>
            <a:ext cx="4957445" cy="3876576"/>
          </a:xfrm>
          <a:prstGeom prst="rect">
            <a:avLst/>
          </a:prstGeom>
        </p:spPr>
      </p:pic>
    </p:spTree>
    <p:extLst>
      <p:ext uri="{BB962C8B-B14F-4D97-AF65-F5344CB8AC3E}">
        <p14:creationId xmlns:p14="http://schemas.microsoft.com/office/powerpoint/2010/main" val="614548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9A29CC-BE8F-173F-7AD3-D0A0A5C4944D}"/>
              </a:ext>
            </a:extLst>
          </p:cNvPr>
          <p:cNvSpPr txBox="1"/>
          <p:nvPr/>
        </p:nvSpPr>
        <p:spPr>
          <a:xfrm>
            <a:off x="1371600" y="932329"/>
            <a:ext cx="8552329"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8. What was the number of movies releasing every 3-year starting 2000?</a:t>
            </a:r>
          </a:p>
          <a:p>
            <a:endParaRPr lang="en-US" dirty="0"/>
          </a:p>
        </p:txBody>
      </p:sp>
      <p:pic>
        <p:nvPicPr>
          <p:cNvPr id="3" name="Picture 2" descr="Graphical user interface, application&#10;&#10;Description automatically generated">
            <a:extLst>
              <a:ext uri="{FF2B5EF4-FFF2-40B4-BE49-F238E27FC236}">
                <a16:creationId xmlns:a16="http://schemas.microsoft.com/office/drawing/2014/main" id="{DBE58EC2-59AA-1335-ED80-60004DADC145}"/>
              </a:ext>
            </a:extLst>
          </p:cNvPr>
          <p:cNvPicPr>
            <a:picLocks noChangeAspect="1"/>
          </p:cNvPicPr>
          <p:nvPr/>
        </p:nvPicPr>
        <p:blipFill rotWithShape="1">
          <a:blip r:embed="rId2"/>
          <a:srcRect l="4819" t="24770" r="25277" b="5596"/>
          <a:stretch/>
        </p:blipFill>
        <p:spPr bwMode="auto">
          <a:xfrm>
            <a:off x="1004453" y="1832644"/>
            <a:ext cx="5308115" cy="3942514"/>
          </a:xfrm>
          <a:prstGeom prst="rect">
            <a:avLst/>
          </a:prstGeom>
          <a:ln>
            <a:noFill/>
          </a:ln>
          <a:extLst>
            <a:ext uri="{53640926-AAD7-44D8-BBD7-CCE9431645EC}">
              <a14:shadowObscured xmlns:a14="http://schemas.microsoft.com/office/drawing/2010/main"/>
            </a:ext>
          </a:extLst>
        </p:spPr>
      </p:pic>
      <p:pic>
        <p:nvPicPr>
          <p:cNvPr id="4" name="Picture 3" descr="Chart&#10;&#10;Description automatically generated">
            <a:extLst>
              <a:ext uri="{FF2B5EF4-FFF2-40B4-BE49-F238E27FC236}">
                <a16:creationId xmlns:a16="http://schemas.microsoft.com/office/drawing/2014/main" id="{4FAB0BA5-AEDE-6A83-27A3-6F322768D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9648" y="1928196"/>
            <a:ext cx="4895850" cy="3751410"/>
          </a:xfrm>
          <a:prstGeom prst="rect">
            <a:avLst/>
          </a:prstGeom>
        </p:spPr>
      </p:pic>
    </p:spTree>
    <p:extLst>
      <p:ext uri="{BB962C8B-B14F-4D97-AF65-F5344CB8AC3E}">
        <p14:creationId xmlns:p14="http://schemas.microsoft.com/office/powerpoint/2010/main" val="3795605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2B3FF-4222-1352-AA0C-6C073E41964B}"/>
              </a:ext>
            </a:extLst>
          </p:cNvPr>
          <p:cNvSpPr txBox="1"/>
          <p:nvPr/>
        </p:nvSpPr>
        <p:spPr>
          <a:xfrm>
            <a:off x="1367161" y="923278"/>
            <a:ext cx="7412855"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9. What is the count of movies in each genre?</a:t>
            </a:r>
          </a:p>
          <a:p>
            <a:endParaRPr lang="en-US" dirty="0"/>
          </a:p>
        </p:txBody>
      </p:sp>
      <p:pic>
        <p:nvPicPr>
          <p:cNvPr id="3" name="Picture 2" descr="A screenshot of a computer&#10;&#10;Description automatically generated with medium confidence">
            <a:extLst>
              <a:ext uri="{FF2B5EF4-FFF2-40B4-BE49-F238E27FC236}">
                <a16:creationId xmlns:a16="http://schemas.microsoft.com/office/drawing/2014/main" id="{FDE72309-09BA-2240-3764-D140D9C1B26C}"/>
              </a:ext>
            </a:extLst>
          </p:cNvPr>
          <p:cNvPicPr>
            <a:picLocks noChangeAspect="1"/>
          </p:cNvPicPr>
          <p:nvPr/>
        </p:nvPicPr>
        <p:blipFill rotWithShape="1">
          <a:blip r:embed="rId2"/>
          <a:srcRect l="4897" t="24649" r="25357" b="5220"/>
          <a:stretch/>
        </p:blipFill>
        <p:spPr bwMode="auto">
          <a:xfrm>
            <a:off x="850376" y="1720633"/>
            <a:ext cx="5245624" cy="3792399"/>
          </a:xfrm>
          <a:prstGeom prst="rect">
            <a:avLst/>
          </a:prstGeom>
          <a:ln>
            <a:noFill/>
          </a:ln>
          <a:extLst>
            <a:ext uri="{53640926-AAD7-44D8-BBD7-CCE9431645EC}">
              <a14:shadowObscured xmlns:a14="http://schemas.microsoft.com/office/drawing/2010/main"/>
            </a:ext>
          </a:extLst>
        </p:spPr>
      </p:pic>
      <p:pic>
        <p:nvPicPr>
          <p:cNvPr id="4" name="Picture 3" descr="Chart, treemap chart&#10;&#10;Description automatically generated">
            <a:extLst>
              <a:ext uri="{FF2B5EF4-FFF2-40B4-BE49-F238E27FC236}">
                <a16:creationId xmlns:a16="http://schemas.microsoft.com/office/drawing/2014/main" id="{886A1F84-3B9F-A1D7-6AC8-FD92CB8C63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4095" y="1720633"/>
            <a:ext cx="5161432" cy="3704151"/>
          </a:xfrm>
          <a:prstGeom prst="rect">
            <a:avLst/>
          </a:prstGeom>
        </p:spPr>
      </p:pic>
    </p:spTree>
    <p:extLst>
      <p:ext uri="{BB962C8B-B14F-4D97-AF65-F5344CB8AC3E}">
        <p14:creationId xmlns:p14="http://schemas.microsoft.com/office/powerpoint/2010/main" val="3678622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28C09-6B8F-D2EB-4200-05B5CD25B06A}"/>
              </a:ext>
            </a:extLst>
          </p:cNvPr>
          <p:cNvSpPr txBox="1"/>
          <p:nvPr/>
        </p:nvSpPr>
        <p:spPr>
          <a:xfrm>
            <a:off x="1376218" y="886691"/>
            <a:ext cx="7795491"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10. Which users have given the most relevant tags? </a:t>
            </a:r>
          </a:p>
          <a:p>
            <a:endParaRPr lang="en-US" dirty="0"/>
          </a:p>
        </p:txBody>
      </p:sp>
      <p:pic>
        <p:nvPicPr>
          <p:cNvPr id="3" name="Picture 2" descr="Graphical user interface, text, application&#10;&#10;Description automatically generated">
            <a:extLst>
              <a:ext uri="{FF2B5EF4-FFF2-40B4-BE49-F238E27FC236}">
                <a16:creationId xmlns:a16="http://schemas.microsoft.com/office/drawing/2014/main" id="{6DFA551A-53FB-8A68-D037-BEC9BA6DA2E3}"/>
              </a:ext>
            </a:extLst>
          </p:cNvPr>
          <p:cNvPicPr>
            <a:picLocks noChangeAspect="1"/>
          </p:cNvPicPr>
          <p:nvPr/>
        </p:nvPicPr>
        <p:blipFill rotWithShape="1">
          <a:blip r:embed="rId2"/>
          <a:srcRect l="4660" t="24776" r="25440" b="5328"/>
          <a:stretch/>
        </p:blipFill>
        <p:spPr bwMode="auto">
          <a:xfrm>
            <a:off x="735589" y="1776643"/>
            <a:ext cx="5518873" cy="3842922"/>
          </a:xfrm>
          <a:prstGeom prst="rect">
            <a:avLst/>
          </a:prstGeom>
          <a:ln>
            <a:noFill/>
          </a:ln>
          <a:extLst>
            <a:ext uri="{53640926-AAD7-44D8-BBD7-CCE9431645EC}">
              <a14:shadowObscured xmlns:a14="http://schemas.microsoft.com/office/drawing/2010/main"/>
            </a:ext>
          </a:extLst>
        </p:spPr>
      </p:pic>
      <p:pic>
        <p:nvPicPr>
          <p:cNvPr id="4" name="Picture 3" descr="Bar chart&#10;&#10;Description automatically generated with medium confidence">
            <a:extLst>
              <a:ext uri="{FF2B5EF4-FFF2-40B4-BE49-F238E27FC236}">
                <a16:creationId xmlns:a16="http://schemas.microsoft.com/office/drawing/2014/main" id="{ABABC6CE-AC54-831F-0DA7-5CD5FF7C0D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2034" y="1771650"/>
            <a:ext cx="4959350" cy="3666624"/>
          </a:xfrm>
          <a:prstGeom prst="rect">
            <a:avLst/>
          </a:prstGeom>
        </p:spPr>
      </p:pic>
    </p:spTree>
    <p:extLst>
      <p:ext uri="{BB962C8B-B14F-4D97-AF65-F5344CB8AC3E}">
        <p14:creationId xmlns:p14="http://schemas.microsoft.com/office/powerpoint/2010/main" val="2320218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776B9C-635B-8B2D-39AE-FC4F09A8ACB2}"/>
              </a:ext>
            </a:extLst>
          </p:cNvPr>
          <p:cNvSpPr txBox="1"/>
          <p:nvPr/>
        </p:nvSpPr>
        <p:spPr>
          <a:xfrm>
            <a:off x="967666" y="1571348"/>
            <a:ext cx="10606713" cy="3000821"/>
          </a:xfrm>
          <a:prstGeom prst="rect">
            <a:avLst/>
          </a:prstGeom>
          <a:noFill/>
        </p:spPr>
        <p:txBody>
          <a:bodyPr wrap="square" rtlCol="0">
            <a:spAutoFit/>
          </a:bodyPr>
          <a:lstStyle/>
          <a:p>
            <a:pPr marL="0" marR="0" algn="ctr">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Conclusion: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5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By analyzing the datasets and drawing queries for the insights, we were able to obtain a pristine understanding of the data trends in the film industry. To draw a conclusion, we connected the 5 tables in the dataset. The dataset provided us with information sufficient to meet our business objective requirements. Based on the information, we procured visualization charts. The charts displayed the particulars about trends, relevancy, and accuracy. The statistics proved to be of use to the film industry. </a:t>
            </a:r>
          </a:p>
          <a:p>
            <a:endParaRPr lang="en-US" dirty="0"/>
          </a:p>
        </p:txBody>
      </p:sp>
    </p:spTree>
    <p:extLst>
      <p:ext uri="{BB962C8B-B14F-4D97-AF65-F5344CB8AC3E}">
        <p14:creationId xmlns:p14="http://schemas.microsoft.com/office/powerpoint/2010/main" val="115658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16A110-5D74-0FFC-F761-6FB110909050}"/>
              </a:ext>
            </a:extLst>
          </p:cNvPr>
          <p:cNvSpPr txBox="1"/>
          <p:nvPr/>
        </p:nvSpPr>
        <p:spPr>
          <a:xfrm>
            <a:off x="240630" y="1050758"/>
            <a:ext cx="11855115" cy="2862322"/>
          </a:xfrm>
          <a:prstGeom prst="rect">
            <a:avLst/>
          </a:prstGeom>
          <a:noFill/>
        </p:spPr>
        <p:txBody>
          <a:bodyPr wrap="square" rtlCol="0">
            <a:spAutoFit/>
          </a:bodyPr>
          <a:lstStyle/>
          <a:p>
            <a:pPr marL="0" marR="0" algn="ctr">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Business Objective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85750" marR="0" indent="-285750">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Our</a:t>
            </a:r>
            <a:r>
              <a:rPr lang="en-US" sz="1800" dirty="0">
                <a:effectLst/>
                <a:latin typeface="Calibri" panose="020F0502020204030204" pitchFamily="34" charset="0"/>
                <a:ea typeface="Calibri" panose="020F0502020204030204" pitchFamily="34" charset="0"/>
                <a:cs typeface="Times New Roman" panose="02020603050405020304" pitchFamily="18" charset="0"/>
              </a:rPr>
              <a:t> movie analyzer system yields a clear understanding of the movie trends. When a person reviews a particular movie, rates it as per relevance, the raw data doesn’t provide useful metrics but after extracting necessary information through our system by data cleaning techniques, we obtain </a:t>
            </a:r>
            <a:r>
              <a:rPr lang="en-US" dirty="0">
                <a:latin typeface="Calibri" panose="020F0502020204030204" pitchFamily="34" charset="0"/>
                <a:ea typeface="Calibri" panose="020F0502020204030204" pitchFamily="34" charset="0"/>
                <a:cs typeface="Times New Roman" panose="02020603050405020304" pitchFamily="18" charset="0"/>
              </a:rPr>
              <a:t>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would impact the film industry.</a:t>
            </a:r>
          </a:p>
          <a:p>
            <a:pPr marL="285750" marR="0" indent="-285750">
              <a:spcBef>
                <a:spcPts val="0"/>
              </a:spcBef>
              <a:spcAft>
                <a:spcPts val="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E.g.: - The title is an attribute of the movie table. Title consists of the movie name and the release year in one field. Since both pieces of information are equally vital for analysis, we created a view and </a:t>
            </a:r>
            <a:r>
              <a:rPr lang="en-US" dirty="0">
                <a:latin typeface="Calibri" panose="020F0502020204030204" pitchFamily="34" charset="0"/>
                <a:ea typeface="Calibri" panose="020F0502020204030204" pitchFamily="34" charset="0"/>
                <a:cs typeface="Times New Roman" panose="02020603050405020304" pitchFamily="18" charset="0"/>
              </a:rPr>
              <a:t>divided them in two columns. This way we were able to create time-based analysis.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85750" marR="0" indent="-285750">
              <a:spcBef>
                <a:spcPts val="0"/>
              </a:spcBef>
              <a:spcAft>
                <a:spcPts val="0"/>
              </a:spcAft>
              <a:buFont typeface="Wingdings" panose="05000000000000000000" pitchFamily="2" charset="2"/>
              <a:buChar char="Ø"/>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 name="Picture 1" descr="A screenshot of a computer&#10;&#10;Description automatically generated">
            <a:extLst>
              <a:ext uri="{FF2B5EF4-FFF2-40B4-BE49-F238E27FC236}">
                <a16:creationId xmlns:a16="http://schemas.microsoft.com/office/drawing/2014/main" id="{B3B0DEB8-35FC-B79A-B1C7-95B273BA3796}"/>
              </a:ext>
            </a:extLst>
          </p:cNvPr>
          <p:cNvPicPr>
            <a:picLocks noChangeAspect="1"/>
          </p:cNvPicPr>
          <p:nvPr/>
        </p:nvPicPr>
        <p:blipFill rotWithShape="1">
          <a:blip r:embed="rId2"/>
          <a:srcRect b="4967"/>
          <a:stretch/>
        </p:blipFill>
        <p:spPr bwMode="auto">
          <a:xfrm>
            <a:off x="3172325" y="3517232"/>
            <a:ext cx="5847348" cy="30092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5023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C6C38513-A84D-3E72-BD23-517974F50014}"/>
              </a:ext>
            </a:extLst>
          </p:cNvPr>
          <p:cNvPicPr>
            <a:picLocks noChangeAspect="1"/>
          </p:cNvPicPr>
          <p:nvPr/>
        </p:nvPicPr>
        <p:blipFill rotWithShape="1">
          <a:blip r:embed="rId2"/>
          <a:srcRect t="23391" r="9091"/>
          <a:stretch/>
        </p:blipFill>
        <p:spPr>
          <a:xfrm>
            <a:off x="20" y="0"/>
            <a:ext cx="12191980" cy="6857990"/>
          </a:xfrm>
          <a:prstGeom prst="rect">
            <a:avLst/>
          </a:prstGeom>
        </p:spPr>
      </p:pic>
      <p:sp>
        <p:nvSpPr>
          <p:cNvPr id="2" name="Title 1">
            <a:extLst>
              <a:ext uri="{FF2B5EF4-FFF2-40B4-BE49-F238E27FC236}">
                <a16:creationId xmlns:a16="http://schemas.microsoft.com/office/drawing/2014/main" id="{6360F5D7-C988-174E-A237-52CA73B0E704}"/>
              </a:ext>
            </a:extLst>
          </p:cNvPr>
          <p:cNvSpPr>
            <a:spLocks noGrp="1"/>
          </p:cNvSpPr>
          <p:nvPr>
            <p:ph type="ctrTitle"/>
          </p:nvPr>
        </p:nvSpPr>
        <p:spPr>
          <a:xfrm>
            <a:off x="1051560" y="2612367"/>
            <a:ext cx="9966960" cy="3017156"/>
          </a:xfrm>
        </p:spPr>
        <p:txBody>
          <a:bodyPr>
            <a:normAutofit/>
          </a:bodyPr>
          <a:lstStyle/>
          <a:p>
            <a:r>
              <a:rPr lang="en-US" dirty="0"/>
              <a:t>THANK YOU!</a:t>
            </a:r>
          </a:p>
        </p:txBody>
      </p:sp>
      <p:sp>
        <p:nvSpPr>
          <p:cNvPr id="3" name="Subtitle 2">
            <a:extLst>
              <a:ext uri="{FF2B5EF4-FFF2-40B4-BE49-F238E27FC236}">
                <a16:creationId xmlns:a16="http://schemas.microsoft.com/office/drawing/2014/main" id="{EA523B1D-1F3D-EC91-AAD5-2FED6B8B657D}"/>
              </a:ext>
            </a:extLst>
          </p:cNvPr>
          <p:cNvSpPr>
            <a:spLocks noGrp="1"/>
          </p:cNvSpPr>
          <p:nvPr>
            <p:ph type="subTitle" idx="1"/>
          </p:nvPr>
        </p:nvSpPr>
        <p:spPr>
          <a:xfrm>
            <a:off x="1069848" y="5565117"/>
            <a:ext cx="7891272" cy="620015"/>
          </a:xfrm>
          <a:ln>
            <a:noFill/>
          </a:ln>
        </p:spPr>
        <p:txBody>
          <a:bodyPr>
            <a:normAutofit/>
          </a:bodyPr>
          <a:lstStyle/>
          <a:p>
            <a:r>
              <a:rPr lang="en-US" dirty="0">
                <a:solidFill>
                  <a:srgbClr val="FF0000"/>
                </a:solidFill>
              </a:rPr>
              <a:t>Group - 6</a:t>
            </a:r>
          </a:p>
        </p:txBody>
      </p:sp>
      <p:sp>
        <p:nvSpPr>
          <p:cNvPr id="5" name="TextBox 4">
            <a:extLst>
              <a:ext uri="{FF2B5EF4-FFF2-40B4-BE49-F238E27FC236}">
                <a16:creationId xmlns:a16="http://schemas.microsoft.com/office/drawing/2014/main" id="{E9553451-9526-B46C-14CC-5ABE10E9138B}"/>
              </a:ext>
            </a:extLst>
          </p:cNvPr>
          <p:cNvSpPr txBox="1"/>
          <p:nvPr/>
        </p:nvSpPr>
        <p:spPr>
          <a:xfrm>
            <a:off x="9902573" y="233857"/>
            <a:ext cx="1988598" cy="1477328"/>
          </a:xfrm>
          <a:prstGeom prst="rect">
            <a:avLst/>
          </a:prstGeom>
          <a:noFill/>
        </p:spPr>
        <p:txBody>
          <a:bodyPr wrap="square" rtlCol="0">
            <a:spAutoFit/>
          </a:bodyPr>
          <a:lstStyle/>
          <a:p>
            <a:pPr algn="just"/>
            <a:r>
              <a:rPr lang="en-US" dirty="0">
                <a:solidFill>
                  <a:srgbClr val="FF0000"/>
                </a:solidFill>
              </a:rPr>
              <a:t>Group Members:</a:t>
            </a:r>
          </a:p>
          <a:p>
            <a:pPr algn="just"/>
            <a:r>
              <a:rPr lang="en-US" dirty="0"/>
              <a:t>Meghna Godbole </a:t>
            </a:r>
          </a:p>
          <a:p>
            <a:pPr algn="just"/>
            <a:r>
              <a:rPr lang="en-US" dirty="0"/>
              <a:t>Sharon Lobo</a:t>
            </a:r>
          </a:p>
          <a:p>
            <a:pPr algn="just"/>
            <a:r>
              <a:rPr lang="en-US" dirty="0"/>
              <a:t>Shubhrata Gupta</a:t>
            </a:r>
          </a:p>
          <a:p>
            <a:pPr algn="just"/>
            <a:r>
              <a:rPr lang="en-US" dirty="0"/>
              <a:t>Uzma Shah</a:t>
            </a:r>
          </a:p>
        </p:txBody>
      </p:sp>
    </p:spTree>
    <p:extLst>
      <p:ext uri="{BB962C8B-B14F-4D97-AF65-F5344CB8AC3E}">
        <p14:creationId xmlns:p14="http://schemas.microsoft.com/office/powerpoint/2010/main" val="404089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F5E2C9-76C8-57ED-B584-6C1213196C09}"/>
              </a:ext>
            </a:extLst>
          </p:cNvPr>
          <p:cNvSpPr txBox="1"/>
          <p:nvPr/>
        </p:nvSpPr>
        <p:spPr>
          <a:xfrm>
            <a:off x="858253" y="1185026"/>
            <a:ext cx="10627894" cy="4801314"/>
          </a:xfrm>
          <a:prstGeom prst="rect">
            <a:avLst/>
          </a:prstGeom>
          <a:noFill/>
        </p:spPr>
        <p:txBody>
          <a:bodyPr wrap="square" rtlCol="0">
            <a:spAutoFit/>
          </a:bodyPr>
          <a:lstStyle/>
          <a:p>
            <a:pPr marL="0" marR="0" algn="ctr">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Target audience</a:t>
            </a:r>
          </a:p>
          <a:p>
            <a:pPr marL="0" marR="0" algn="ctr">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target audience is the film makers/ film producers. If the film industry is aware of the audience’s favorite genre, it would pave the path for future planning to yield the best possible return based on historical data. </a:t>
            </a:r>
          </a:p>
          <a:p>
            <a:pPr marL="285750" marR="0" indent="-285750">
              <a:spcBef>
                <a:spcPts val="0"/>
              </a:spcBef>
              <a:spcAft>
                <a:spcPts val="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data is beneficial for the film industry to get an overview of the most recent trends hereby fulfilling the objective of the movie analyzer system.</a:t>
            </a:r>
          </a:p>
          <a:p>
            <a:pPr marL="285750" marR="0" indent="-285750">
              <a:spcBef>
                <a:spcPts val="0"/>
              </a:spcBef>
              <a:spcAft>
                <a:spcPts val="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Problem </a:t>
            </a:r>
          </a:p>
          <a:p>
            <a:pPr marL="0" marR="0" algn="ctr">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main problem we are facing is the that the industry is unaware of people’s choices which hereby leaves us with an inability to produce movies as per people’s liking. If a movie fails to impress the audience, it will also impact the profit it yields, which in turn results in severe losses.</a:t>
            </a:r>
          </a:p>
          <a:p>
            <a:pPr marL="285750" indent="-285750">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By aimlessly producing movies without an understanding of the audience’s preference leads to uncertainty in profits which is the foremost factor. With the dataset and insights, which we have drawn we can determine how to optimize the reviews gathered and augment the profits. </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55372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918609-8452-C205-805A-0940879B01B5}"/>
              </a:ext>
            </a:extLst>
          </p:cNvPr>
          <p:cNvSpPr txBox="1"/>
          <p:nvPr/>
        </p:nvSpPr>
        <p:spPr>
          <a:xfrm>
            <a:off x="461210" y="72190"/>
            <a:ext cx="11269579" cy="1754326"/>
          </a:xfrm>
          <a:prstGeom prst="rect">
            <a:avLst/>
          </a:prstGeom>
          <a:noFill/>
        </p:spPr>
        <p:txBody>
          <a:bodyPr wrap="square" rtlCol="0">
            <a:spAutoFit/>
          </a:bodyPr>
          <a:lstStyle/>
          <a:p>
            <a:pPr algn="ctr"/>
            <a:endParaRPr lang="en-US" b="1" dirty="0">
              <a:latin typeface="Calibri" panose="020F0502020204030204" pitchFamily="34" charset="0"/>
              <a:ea typeface="Calibri" panose="020F0502020204030204" pitchFamily="34" charset="0"/>
              <a:cs typeface="Calibri" panose="020F0502020204030204" pitchFamily="34" charset="0"/>
            </a:endParaRPr>
          </a:p>
          <a:p>
            <a:pPr algn="ctr"/>
            <a:endParaRPr lang="en-US" b="1" dirty="0">
              <a:latin typeface="Calibri" panose="020F0502020204030204" pitchFamily="34" charset="0"/>
              <a:ea typeface="Calibri" panose="020F0502020204030204" pitchFamily="34" charset="0"/>
              <a:cs typeface="Calibri" panose="020F0502020204030204" pitchFamily="34" charset="0"/>
            </a:endParaRPr>
          </a:p>
          <a:p>
            <a:pPr algn="ctr"/>
            <a:r>
              <a:rPr lang="en-US" b="1" dirty="0">
                <a:latin typeface="Calibri" panose="020F0502020204030204" pitchFamily="34" charset="0"/>
                <a:ea typeface="Calibri" panose="020F0502020204030204" pitchFamily="34" charset="0"/>
                <a:cs typeface="Calibri" panose="020F0502020204030204" pitchFamily="34" charset="0"/>
              </a:rPr>
              <a:t>Conceptual Model</a:t>
            </a:r>
          </a:p>
          <a:p>
            <a:pPr algn="ctr"/>
            <a:endParaRPr lang="en-US" b="1" dirty="0">
              <a:latin typeface="Calibri" panose="020F0502020204030204" pitchFamily="34" charset="0"/>
              <a:ea typeface="Calibri" panose="020F0502020204030204" pitchFamily="34" charset="0"/>
              <a:cs typeface="Calibri" panose="020F0502020204030204" pitchFamily="34" charset="0"/>
            </a:endParaRPr>
          </a:p>
          <a:p>
            <a:pPr algn="ctr"/>
            <a:endParaRPr lang="en-US" b="1" dirty="0">
              <a:latin typeface="Calibri" panose="020F0502020204030204" pitchFamily="34" charset="0"/>
              <a:ea typeface="Calibri" panose="020F0502020204030204" pitchFamily="34" charset="0"/>
              <a:cs typeface="Calibri" panose="020F0502020204030204" pitchFamily="34" charset="0"/>
            </a:endParaRPr>
          </a:p>
          <a:p>
            <a:pPr algn="ct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Diagram&#10;&#10;Description automatically generated">
            <a:extLst>
              <a:ext uri="{FF2B5EF4-FFF2-40B4-BE49-F238E27FC236}">
                <a16:creationId xmlns:a16="http://schemas.microsoft.com/office/drawing/2014/main" id="{39F2238E-9776-BF88-77F0-BDB32AEA8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043" y="1443789"/>
            <a:ext cx="9312442" cy="4860758"/>
          </a:xfrm>
          <a:prstGeom prst="rect">
            <a:avLst/>
          </a:prstGeom>
        </p:spPr>
      </p:pic>
    </p:spTree>
    <p:extLst>
      <p:ext uri="{BB962C8B-B14F-4D97-AF65-F5344CB8AC3E}">
        <p14:creationId xmlns:p14="http://schemas.microsoft.com/office/powerpoint/2010/main" val="217022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DA096B-1381-923F-8460-353214307AD5}"/>
              </a:ext>
            </a:extLst>
          </p:cNvPr>
          <p:cNvSpPr txBox="1"/>
          <p:nvPr/>
        </p:nvSpPr>
        <p:spPr>
          <a:xfrm>
            <a:off x="268705" y="946484"/>
            <a:ext cx="11654589" cy="4801314"/>
          </a:xfrm>
          <a:prstGeom prst="rect">
            <a:avLst/>
          </a:prstGeom>
          <a:noFill/>
        </p:spPr>
        <p:txBody>
          <a:bodyPr wrap="square" rtlCol="0">
            <a:sp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Content of the dataset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The movie analyzer system is a new business concept that can allow movie makers, content creators and the film industry to receive an in-depth analysis of every movie by the viewers. This specific data set includes five different CSV files titled 'movies’, 'ratings,' 'tags’, ‘genome-scores’ and 'genomes-tags’.  These files contain movie reviews along with the required information for analysis.</a:t>
            </a: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Movie table:</a:t>
            </a:r>
          </a:p>
          <a:p>
            <a:r>
              <a:rPr lang="en-US" dirty="0">
                <a:latin typeface="Calibri" panose="020F0502020204030204" pitchFamily="34" charset="0"/>
                <a:ea typeface="Calibri" panose="020F0502020204030204" pitchFamily="34" charset="0"/>
                <a:cs typeface="Calibri" panose="020F0502020204030204" pitchFamily="34" charset="0"/>
              </a:rPr>
              <a:t>• Movie id, title, genre</a:t>
            </a:r>
          </a:p>
          <a:p>
            <a:r>
              <a:rPr lang="en-US" b="1" dirty="0">
                <a:latin typeface="Calibri" panose="020F0502020204030204" pitchFamily="34" charset="0"/>
                <a:ea typeface="Calibri" panose="020F0502020204030204" pitchFamily="34" charset="0"/>
                <a:cs typeface="Calibri" panose="020F0502020204030204" pitchFamily="34" charset="0"/>
              </a:rPr>
              <a:t>Ratings table:</a:t>
            </a:r>
          </a:p>
          <a:p>
            <a:r>
              <a:rPr lang="en-US" dirty="0">
                <a:latin typeface="Calibri" panose="020F0502020204030204" pitchFamily="34" charset="0"/>
                <a:ea typeface="Calibri" panose="020F0502020204030204" pitchFamily="34" charset="0"/>
                <a:cs typeface="Calibri" panose="020F0502020204030204" pitchFamily="34" charset="0"/>
              </a:rPr>
              <a:t>• User id, movie id, rating, timestamp</a:t>
            </a:r>
          </a:p>
          <a:p>
            <a:r>
              <a:rPr lang="en-US" b="1" dirty="0">
                <a:latin typeface="Calibri" panose="020F0502020204030204" pitchFamily="34" charset="0"/>
                <a:ea typeface="Calibri" panose="020F0502020204030204" pitchFamily="34" charset="0"/>
                <a:cs typeface="Calibri" panose="020F0502020204030204" pitchFamily="34" charset="0"/>
              </a:rPr>
              <a:t>Tags table: </a:t>
            </a:r>
          </a:p>
          <a:p>
            <a:r>
              <a:rPr lang="en-US" dirty="0">
                <a:latin typeface="Calibri" panose="020F0502020204030204" pitchFamily="34" charset="0"/>
                <a:ea typeface="Calibri" panose="020F0502020204030204" pitchFamily="34" charset="0"/>
                <a:cs typeface="Calibri" panose="020F0502020204030204" pitchFamily="34" charset="0"/>
              </a:rPr>
              <a:t>• Tag, user id, movie id, timestamp</a:t>
            </a:r>
          </a:p>
          <a:p>
            <a:r>
              <a:rPr lang="en-US" b="1" dirty="0">
                <a:latin typeface="Calibri" panose="020F0502020204030204" pitchFamily="34" charset="0"/>
                <a:ea typeface="Calibri" panose="020F0502020204030204" pitchFamily="34" charset="0"/>
                <a:cs typeface="Calibri" panose="020F0502020204030204" pitchFamily="34" charset="0"/>
              </a:rPr>
              <a:t>Genome-scores table:</a:t>
            </a:r>
          </a:p>
          <a:p>
            <a:r>
              <a:rPr lang="en-US" dirty="0">
                <a:latin typeface="Calibri" panose="020F0502020204030204" pitchFamily="34" charset="0"/>
                <a:ea typeface="Calibri" panose="020F0502020204030204" pitchFamily="34" charset="0"/>
                <a:cs typeface="Calibri" panose="020F0502020204030204" pitchFamily="34" charset="0"/>
              </a:rPr>
              <a:t> • Tag id, tag</a:t>
            </a:r>
          </a:p>
          <a:p>
            <a:r>
              <a:rPr lang="en-US" b="1" dirty="0">
                <a:latin typeface="Calibri" panose="020F0502020204030204" pitchFamily="34" charset="0"/>
                <a:ea typeface="Calibri" panose="020F0502020204030204" pitchFamily="34" charset="0"/>
                <a:cs typeface="Calibri" panose="020F0502020204030204" pitchFamily="34" charset="0"/>
              </a:rPr>
              <a:t>Genome-tag table:</a:t>
            </a:r>
          </a:p>
          <a:p>
            <a:r>
              <a:rPr lang="en-US" dirty="0">
                <a:latin typeface="Calibri" panose="020F0502020204030204" pitchFamily="34" charset="0"/>
                <a:ea typeface="Calibri" panose="020F0502020204030204" pitchFamily="34" charset="0"/>
                <a:cs typeface="Calibri" panose="020F0502020204030204" pitchFamily="34" charset="0"/>
              </a:rPr>
              <a:t>• Movie id, tag id, relevance</a:t>
            </a:r>
          </a:p>
        </p:txBody>
      </p:sp>
    </p:spTree>
    <p:extLst>
      <p:ext uri="{BB962C8B-B14F-4D97-AF65-F5344CB8AC3E}">
        <p14:creationId xmlns:p14="http://schemas.microsoft.com/office/powerpoint/2010/main" val="202614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0BB199-E5E3-E9C4-2B7D-257DA7955874}"/>
              </a:ext>
            </a:extLst>
          </p:cNvPr>
          <p:cNvSpPr txBox="1"/>
          <p:nvPr/>
        </p:nvSpPr>
        <p:spPr>
          <a:xfrm>
            <a:off x="272715" y="0"/>
            <a:ext cx="11646569" cy="1477328"/>
          </a:xfrm>
          <a:prstGeom prst="rect">
            <a:avLst/>
          </a:prstGeom>
          <a:noFill/>
        </p:spPr>
        <p:txBody>
          <a:bodyPr wrap="square" rtlCol="0">
            <a:spAutoFit/>
          </a:bodyPr>
          <a:lstStyle/>
          <a:p>
            <a:pPr algn="ctr"/>
            <a:endParaRPr lang="en-US" b="1" dirty="0">
              <a:latin typeface="Calibri" panose="020F0502020204030204" pitchFamily="34" charset="0"/>
              <a:ea typeface="Calibri" panose="020F0502020204030204" pitchFamily="34" charset="0"/>
              <a:cs typeface="Calibri" panose="020F0502020204030204" pitchFamily="34" charset="0"/>
            </a:endParaRPr>
          </a:p>
          <a:p>
            <a:pPr algn="ctr"/>
            <a:endParaRPr lang="en-US" b="1" dirty="0">
              <a:latin typeface="Calibri" panose="020F0502020204030204" pitchFamily="34" charset="0"/>
              <a:ea typeface="Calibri" panose="020F0502020204030204" pitchFamily="34" charset="0"/>
              <a:cs typeface="Calibri" panose="020F0502020204030204" pitchFamily="34" charset="0"/>
            </a:endParaRPr>
          </a:p>
          <a:p>
            <a:pPr algn="ctr"/>
            <a:r>
              <a:rPr lang="en-US" b="1" dirty="0">
                <a:latin typeface="Calibri" panose="020F0502020204030204" pitchFamily="34" charset="0"/>
                <a:ea typeface="Calibri" panose="020F0502020204030204" pitchFamily="34" charset="0"/>
                <a:cs typeface="Calibri" panose="020F0502020204030204" pitchFamily="34" charset="0"/>
              </a:rPr>
              <a:t>Logical Model</a:t>
            </a:r>
          </a:p>
          <a:p>
            <a:pPr algn="ctr"/>
            <a:endParaRPr lang="en-US" b="1" dirty="0">
              <a:latin typeface="Calibri" panose="020F0502020204030204" pitchFamily="34" charset="0"/>
              <a:ea typeface="Calibri" panose="020F0502020204030204" pitchFamily="34" charset="0"/>
              <a:cs typeface="Calibri" panose="020F0502020204030204" pitchFamily="34" charset="0"/>
            </a:endParaRPr>
          </a:p>
          <a:p>
            <a:pPr algn="ct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Diagram&#10;&#10;Description automatically generated">
            <a:extLst>
              <a:ext uri="{FF2B5EF4-FFF2-40B4-BE49-F238E27FC236}">
                <a16:creationId xmlns:a16="http://schemas.microsoft.com/office/drawing/2014/main" id="{64EC494D-569D-693E-F20B-64D16B070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378" y="1621967"/>
            <a:ext cx="9111917" cy="4652210"/>
          </a:xfrm>
          <a:prstGeom prst="rect">
            <a:avLst/>
          </a:prstGeom>
        </p:spPr>
      </p:pic>
    </p:spTree>
    <p:extLst>
      <p:ext uri="{BB962C8B-B14F-4D97-AF65-F5344CB8AC3E}">
        <p14:creationId xmlns:p14="http://schemas.microsoft.com/office/powerpoint/2010/main" val="1827984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86718C-9B25-0D25-A412-EC8E4236C958}"/>
              </a:ext>
            </a:extLst>
          </p:cNvPr>
          <p:cNvSpPr txBox="1"/>
          <p:nvPr/>
        </p:nvSpPr>
        <p:spPr>
          <a:xfrm>
            <a:off x="320842" y="224590"/>
            <a:ext cx="11317705" cy="5175263"/>
          </a:xfrm>
          <a:prstGeom prst="rect">
            <a:avLst/>
          </a:prstGeom>
          <a:noFill/>
        </p:spPr>
        <p:txBody>
          <a:bodyPr wrap="square" rtlCol="0">
            <a:spAutoFit/>
          </a:bodyPr>
          <a:lstStyle/>
          <a:p>
            <a:pPr marL="0" marR="0">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Data Loading Concept: </a:t>
            </a:r>
          </a:p>
          <a:p>
            <a:pPr marL="0" marR="0" algn="ctr">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dataset contained links table, but the table mostly consisted of ids in each column which didn’t provide any useful insight not only for the user but also for the film industry, thereby not adding any value. Hence, to make the data relevant and precise, we dropped the links table.</a:t>
            </a:r>
          </a:p>
          <a:p>
            <a:pPr marL="342900" marR="0" lvl="0" indent="-342900">
              <a:lnSpc>
                <a:spcPct val="115000"/>
              </a:lnSpc>
              <a:spcBef>
                <a:spcPts val="0"/>
              </a:spcBef>
              <a:spcAft>
                <a:spcPts val="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Another problem faced during execution is the session timeout problem for the ratings and genome scores table. To overcome this issue, we created an index on each table and uploaded the data. Later, we created primary keys for the respective table, thereby solving the problem.</a:t>
            </a:r>
          </a:p>
          <a:p>
            <a:pPr marL="342900" indent="-342900">
              <a:lnSpc>
                <a:spcPct val="115000"/>
              </a:lnSpc>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relevance scores provided to us via the data set had scores with varied places of decimal. E.g.: - 0.029, 0.16, 0.06875, 0.0135 etc. For uniformity and accurate comparison, we rounded the scores to four decimal places. </a:t>
            </a:r>
          </a:p>
          <a:p>
            <a:pPr marL="342900" marR="0" lvl="0" indent="-342900">
              <a:lnSpc>
                <a:spcPct val="115000"/>
              </a:lnSpc>
              <a:spcBef>
                <a:spcPts val="0"/>
              </a:spcBef>
              <a:spcAft>
                <a:spcPts val="0"/>
              </a:spcAft>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pic>
        <p:nvPicPr>
          <p:cNvPr id="3" name="Picture 2" descr="A screenshot of a computer&#10;&#10;Description automatically generated">
            <a:extLst>
              <a:ext uri="{FF2B5EF4-FFF2-40B4-BE49-F238E27FC236}">
                <a16:creationId xmlns:a16="http://schemas.microsoft.com/office/drawing/2014/main" id="{8F0ED202-121E-ADC4-EBFA-923339EFB458}"/>
              </a:ext>
            </a:extLst>
          </p:cNvPr>
          <p:cNvPicPr>
            <a:picLocks noChangeAspect="1"/>
          </p:cNvPicPr>
          <p:nvPr/>
        </p:nvPicPr>
        <p:blipFill rotWithShape="1">
          <a:blip r:embed="rId2"/>
          <a:srcRect b="5599"/>
          <a:stretch/>
        </p:blipFill>
        <p:spPr bwMode="auto">
          <a:xfrm>
            <a:off x="2813935" y="3631765"/>
            <a:ext cx="6169644" cy="30016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816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FFB7B-9183-8212-9FC8-8A5FEBFE0F6D}"/>
              </a:ext>
            </a:extLst>
          </p:cNvPr>
          <p:cNvSpPr txBox="1"/>
          <p:nvPr/>
        </p:nvSpPr>
        <p:spPr>
          <a:xfrm>
            <a:off x="256674" y="497305"/>
            <a:ext cx="11935326"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Project Insights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movie industry has been booming since ages. Even though it is loved by all there seems to be a constant struggle to maintain a standard in the industry. To ensure popularity among the audience, there are a few questions the film industry needs to take into consideration.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film industry should ponder upon the below questions to amplify their 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Name of top movies in each genre?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How are the movie trends changing every 20 years?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What is the spread of audience ratings across various genres?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In the year 1930 - 1931, out of the top-rated movies (with 5-star ratings) which tag is the most relevant to the title?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What is the average number of tags assigned to a movie?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What are the top 10 genres of movies that have the highest average ratings?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What are the top-rated movies in each genre?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What was the number of movies releasing every 3-year starting 2000?</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Count of movies in each genre?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Which users have given the most relevant tags?</a:t>
            </a:r>
          </a:p>
          <a:p>
            <a:endParaRPr lang="en-US" dirty="0"/>
          </a:p>
        </p:txBody>
      </p:sp>
    </p:spTree>
    <p:extLst>
      <p:ext uri="{BB962C8B-B14F-4D97-AF65-F5344CB8AC3E}">
        <p14:creationId xmlns:p14="http://schemas.microsoft.com/office/powerpoint/2010/main" val="199777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C2A34E-2FF7-7477-7CE4-4CEE1BBCECEF}"/>
              </a:ext>
            </a:extLst>
          </p:cNvPr>
          <p:cNvSpPr txBox="1"/>
          <p:nvPr/>
        </p:nvSpPr>
        <p:spPr>
          <a:xfrm>
            <a:off x="508000" y="360218"/>
            <a:ext cx="11000509" cy="2862322"/>
          </a:xfrm>
          <a:prstGeom prst="rect">
            <a:avLst/>
          </a:prstGeom>
          <a:noFill/>
        </p:spPr>
        <p:txBody>
          <a:bodyPr wrap="square" rtlCol="0">
            <a:spAutoFit/>
          </a:bodyPr>
          <a:lstStyle/>
          <a:p>
            <a:endParaRPr lang="en-US" b="1" dirty="0">
              <a:latin typeface="Calibri" panose="020F0502020204030204" pitchFamily="34" charset="0"/>
              <a:ea typeface="Calibri" panose="020F0502020204030204" pitchFamily="34" charset="0"/>
              <a:cs typeface="Calibri" panose="020F0502020204030204" pitchFamily="34" charset="0"/>
            </a:endParaRPr>
          </a:p>
          <a:p>
            <a:pPr algn="ctr"/>
            <a:r>
              <a:rPr lang="en-US" b="1" dirty="0">
                <a:latin typeface="Calibri" panose="020F0502020204030204" pitchFamily="34" charset="0"/>
                <a:ea typeface="Calibri" panose="020F0502020204030204" pitchFamily="34" charset="0"/>
                <a:cs typeface="Calibri" panose="020F0502020204030204" pitchFamily="34" charset="0"/>
              </a:rPr>
              <a:t>Outcome</a:t>
            </a:r>
          </a:p>
          <a:p>
            <a:endParaRPr lang="en-US" b="1" dirty="0">
              <a:latin typeface="Calibri" panose="020F0502020204030204" pitchFamily="34" charset="0"/>
              <a:ea typeface="Calibri" panose="020F0502020204030204" pitchFamily="34" charset="0"/>
              <a:cs typeface="Calibri" panose="020F0502020204030204" pitchFamily="34"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The SQL Queries apply advanced SQL concepts such as View,  CTE, Partition with/without Rank. They are thereby used for analytics and improved performance.</a:t>
            </a:r>
          </a:p>
          <a:p>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are the three least favorite genres?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5EFEF9FF-28AF-19D7-BFE5-89A50C404C20}"/>
              </a:ext>
            </a:extLst>
          </p:cNvPr>
          <p:cNvPicPr>
            <a:picLocks noChangeAspect="1"/>
          </p:cNvPicPr>
          <p:nvPr/>
        </p:nvPicPr>
        <p:blipFill rotWithShape="1">
          <a:blip r:embed="rId2"/>
          <a:srcRect l="4818" t="25028" r="25360" b="5473"/>
          <a:stretch/>
        </p:blipFill>
        <p:spPr bwMode="auto">
          <a:xfrm>
            <a:off x="393150" y="2554488"/>
            <a:ext cx="5988118" cy="3657600"/>
          </a:xfrm>
          <a:prstGeom prst="rect">
            <a:avLst/>
          </a:prstGeom>
          <a:ln>
            <a:noFill/>
          </a:ln>
          <a:extLst>
            <a:ext uri="{53640926-AAD7-44D8-BBD7-CCE9431645EC}">
              <a14:shadowObscured xmlns:a14="http://schemas.microsoft.com/office/drawing/2010/main"/>
            </a:ext>
          </a:extLst>
        </p:spPr>
      </p:pic>
      <p:pic>
        <p:nvPicPr>
          <p:cNvPr id="4" name="Picture 3" descr="Graphical user interface, chart, application, pie chart&#10;&#10;Description automatically generated">
            <a:extLst>
              <a:ext uri="{FF2B5EF4-FFF2-40B4-BE49-F238E27FC236}">
                <a16:creationId xmlns:a16="http://schemas.microsoft.com/office/drawing/2014/main" id="{B6714E70-D27B-E703-00C3-F30531421E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334" t="24303" r="11416" b="7397"/>
          <a:stretch/>
        </p:blipFill>
        <p:spPr bwMode="auto">
          <a:xfrm>
            <a:off x="6569414" y="2554488"/>
            <a:ext cx="5166757" cy="35661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856113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280</TotalTime>
  <Words>1076</Words>
  <Application>Microsoft Office PowerPoint</Application>
  <PresentationFormat>Widescreen</PresentationFormat>
  <Paragraphs>96</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Tw Cen MT</vt:lpstr>
      <vt:lpstr>Wingdings</vt:lpstr>
      <vt:lpstr>Droplet</vt:lpstr>
      <vt:lpstr>Popular movie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Popular movie datasets</dc:title>
  <dc:creator>Sharon Lobo</dc:creator>
  <cp:lastModifiedBy>Sharon Lobo</cp:lastModifiedBy>
  <cp:revision>2</cp:revision>
  <dcterms:created xsi:type="dcterms:W3CDTF">2022-12-01T22:29:22Z</dcterms:created>
  <dcterms:modified xsi:type="dcterms:W3CDTF">2022-12-02T18:33:16Z</dcterms:modified>
</cp:coreProperties>
</file>